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33CCFF"/>
    <a:srgbClr val="663300"/>
    <a:srgbClr val="333333"/>
    <a:srgbClr val="FFCC00"/>
    <a:srgbClr val="FF505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58" y="44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0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6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71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92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20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82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68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5B50-E5E0-4000-A20B-527A9EDDC93B}" type="datetimeFigureOut">
              <a:rPr kumimoji="1" lang="ja-JP" altLang="en-US" smtClean="0"/>
              <a:t>2018/4/21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3264-4CF6-431A-B6E8-7279F8991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1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jpe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sangyo03\Desktop\Downloads\10433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9" t="62" r="13419" b="-62"/>
          <a:stretch/>
        </p:blipFill>
        <p:spPr bwMode="auto">
          <a:xfrm>
            <a:off x="-323825" y="-269924"/>
            <a:ext cx="8424936" cy="110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角丸四角形 44"/>
          <p:cNvSpPr/>
          <p:nvPr/>
        </p:nvSpPr>
        <p:spPr>
          <a:xfrm>
            <a:off x="337714" y="7137693"/>
            <a:ext cx="6824798" cy="2152733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775378" y="688376"/>
            <a:ext cx="3949470" cy="1044144"/>
          </a:xfrm>
          <a:prstGeom prst="ellipse">
            <a:avLst/>
          </a:prstGeom>
          <a:noFill/>
          <a:ln w="1270">
            <a:solidFill>
              <a:srgbClr val="FFFF00">
                <a:alpha val="45000"/>
              </a:srgbClr>
            </a:solidFill>
          </a:ln>
          <a:effectLst>
            <a:glow rad="393700">
              <a:srgbClr val="FFFF99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4471" r="3012" b="4354"/>
          <a:stretch/>
        </p:blipFill>
        <p:spPr bwMode="auto">
          <a:xfrm>
            <a:off x="4503407" y="688376"/>
            <a:ext cx="984357" cy="1032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6" name="角丸四角形 25"/>
          <p:cNvSpPr/>
          <p:nvPr/>
        </p:nvSpPr>
        <p:spPr>
          <a:xfrm>
            <a:off x="348902" y="3964084"/>
            <a:ext cx="6813610" cy="2678760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88" y="711596"/>
            <a:ext cx="984357" cy="98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2052439" y="594172"/>
            <a:ext cx="1066288" cy="1227365"/>
            <a:chOff x="1044327" y="36029"/>
            <a:chExt cx="1737670" cy="2000168"/>
          </a:xfrm>
        </p:grpSpPr>
        <p:pic>
          <p:nvPicPr>
            <p:cNvPr id="1026" name="Picture 2" descr="\\Chfile-sv\0407_産業振興課\外部\「調布市シンボルマーク」と「市制施行60周年ロゴ」\調布市シンボルマーク（簡易透過）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327" y="36029"/>
              <a:ext cx="1737670" cy="165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1323886" y="1534630"/>
              <a:ext cx="1178681" cy="5015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1400" cap="none" spc="0" dirty="0" smtClean="0">
                  <a:ln w="12700">
                    <a:noFill/>
                    <a:prstDash val="solid"/>
                  </a:ln>
                  <a:solidFill>
                    <a:schemeClr val="tx2"/>
                  </a:solidFill>
                  <a:latin typeface="HGP明朝B" panose="02020800000000000000" pitchFamily="18" charset="-128"/>
                  <a:ea typeface="HGP明朝B" panose="02020800000000000000" pitchFamily="18" charset="-128"/>
                </a:rPr>
                <a:t>調布市</a:t>
              </a:r>
              <a:endParaRPr lang="ja-JP" altLang="en-US" sz="1400" cap="none" spc="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23164" y="451897"/>
            <a:ext cx="6514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cap="none" spc="0" dirty="0" smtClean="0">
                <a:ln w="1270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地域活性化包括連携協定　締結</a:t>
            </a:r>
            <a:endParaRPr lang="ja-JP" altLang="en-US" sz="2400" cap="none" spc="0" dirty="0">
              <a:ln w="12700">
                <a:noFill/>
                <a:prstDash val="solid"/>
              </a:ln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337714" y="3042444"/>
            <a:ext cx="6824798" cy="0"/>
          </a:xfrm>
          <a:prstGeom prst="line">
            <a:avLst/>
          </a:prstGeom>
          <a:ln>
            <a:solidFill>
              <a:srgbClr val="FFFFCC">
                <a:alpha val="4000"/>
              </a:srgbClr>
            </a:solidFill>
          </a:ln>
          <a:effectLst>
            <a:glow rad="342900">
              <a:srgbClr val="FFFF99">
                <a:alpha val="7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232771" y="1745283"/>
            <a:ext cx="512672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調布市と株式会社セブン－イレブン・ジャパン及び株式会社イトーヨーカ</a:t>
            </a:r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堂</a:t>
            </a:r>
            <a:r>
              <a:rPr kumimoji="1" lang="ja-JP" altLang="en-US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endParaRPr kumimoji="1" lang="en-US" altLang="ja-JP" sz="105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地域活性化包括連携協定を結びます。</a:t>
            </a:r>
            <a:endParaRPr kumimoji="1" lang="en-US" altLang="ja-JP" sz="105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調布地域</a:t>
            </a:r>
            <a:r>
              <a:rPr lang="ja-JP" altLang="en-US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より一層</a:t>
            </a:r>
            <a:r>
              <a:rPr lang="ja-JP" altLang="en-US" sz="105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の活性化とサービスの向上を目的に相互に連携・協働してまいります。</a:t>
            </a:r>
            <a:endParaRPr kumimoji="1" lang="ja-JP" altLang="en-US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81265" y="2466380"/>
            <a:ext cx="6955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dirty="0" smtClean="0">
                <a:ln w="19050">
                  <a:noFill/>
                  <a:prstDash val="solid"/>
                </a:ln>
                <a:solidFill>
                  <a:srgbClr val="33CC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連携スタート記念</a:t>
            </a:r>
            <a:r>
              <a:rPr lang="ja-JP" altLang="en-US" sz="4400" b="1" dirty="0">
                <a:ln w="19050">
                  <a:noFill/>
                  <a:prstDash val="solid"/>
                </a:ln>
                <a:solidFill>
                  <a:srgbClr val="33CC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イベント</a:t>
            </a:r>
            <a:endParaRPr lang="ja-JP" altLang="en-US" sz="4400" b="1" cap="none" spc="0" dirty="0">
              <a:ln w="19050">
                <a:noFill/>
                <a:prstDash val="solid"/>
              </a:ln>
              <a:solidFill>
                <a:srgbClr val="33CC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1265" y="2489027"/>
            <a:ext cx="6955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noFill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連携スタート記念イベント</a:t>
            </a:r>
            <a:endParaRPr lang="ja-JP" altLang="en-US" sz="4400" b="1" cap="none" spc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noFill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25809" y="3207946"/>
            <a:ext cx="71096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4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月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21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日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(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土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)22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日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(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日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)</a:t>
            </a:r>
            <a:r>
              <a:rPr lang="ja-JP" altLang="en-US" sz="1600" dirty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午前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9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時～</a:t>
            </a:r>
            <a:r>
              <a:rPr lang="ja-JP" altLang="en-US" sz="1600" dirty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午後</a:t>
            </a:r>
            <a:r>
              <a:rPr lang="en-US" altLang="ja-JP" sz="1600" dirty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8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時　イトーヨーカドー国領店</a:t>
            </a:r>
            <a:r>
              <a:rPr lang="en-US" altLang="ja-JP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 smtClean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階</a:t>
            </a:r>
            <a:r>
              <a:rPr lang="ja-JP" altLang="en-US" sz="1600" dirty="0">
                <a:ln w="10160">
                  <a:noFill/>
                  <a:prstDash val="solid"/>
                </a:ln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rPr>
              <a:t>催事場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241904" y="3618508"/>
            <a:ext cx="5770975" cy="720080"/>
            <a:chOff x="241904" y="3618508"/>
            <a:chExt cx="5770975" cy="720080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41904" y="3618508"/>
              <a:ext cx="5770975" cy="720080"/>
              <a:chOff x="241904" y="3618508"/>
              <a:chExt cx="5770975" cy="720080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241904" y="3618508"/>
                <a:ext cx="5770975" cy="720080"/>
              </a:xfrm>
              <a:prstGeom prst="roundRect">
                <a:avLst>
                  <a:gd name="adj" fmla="val 50000"/>
                </a:avLst>
              </a:prstGeom>
              <a:pattFill prst="openDmnd">
                <a:fgClr>
                  <a:schemeClr val="bg1"/>
                </a:fgClr>
                <a:bgClr>
                  <a:srgbClr val="FFC0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348902" y="3681963"/>
                <a:ext cx="5519792" cy="5642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862071" y="3743360"/>
              <a:ext cx="44935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 smtClean="0">
                  <a:ln w="12700">
                    <a:noFill/>
                    <a:prstDash val="solid"/>
                  </a:ln>
                  <a:solidFill>
                    <a:srgbClr val="FFCC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福祉作業所の手作り品販売</a:t>
              </a:r>
              <a:endParaRPr lang="ja-JP" altLang="en-US" sz="2800" b="1" cap="none" spc="0" dirty="0">
                <a:ln w="12700">
                  <a:noFill/>
                  <a:prstDash val="solid"/>
                </a:ln>
                <a:solidFill>
                  <a:srgbClr val="FFCC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862071" y="3762524"/>
              <a:ext cx="44935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 smtClean="0"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福祉作業所の手作り品販売</a:t>
              </a:r>
              <a:endParaRPr lang="ja-JP" altLang="en-US" sz="2800" b="1" cap="none" spc="0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noFill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62122" y="4338588"/>
            <a:ext cx="51187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調布市内の福祉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事業所が、それぞれ自慢の商品を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持ち寄り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ます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売り上げ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は事業所で働く障害者の工賃</a:t>
            </a:r>
            <a:r>
              <a:rPr lang="en-US" altLang="ja-JP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給料</a:t>
            </a:r>
            <a:r>
              <a:rPr lang="en-US" altLang="ja-JP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となり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やりがい」につながります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市内</a:t>
            </a:r>
            <a:r>
              <a:rPr lang="en-US" altLang="ja-JP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事業所が出店し，</a:t>
            </a:r>
            <a:r>
              <a:rPr kumimoji="1"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丁寧に作り上げたパン・焼き菓子や</a:t>
            </a:r>
            <a:endParaRPr kumimoji="1"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クラフト製品など，多彩な商品を揃え，お待ちしております。</a:t>
            </a:r>
            <a:endParaRPr kumimoji="1"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400" dirty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販売物</a:t>
            </a:r>
            <a:r>
              <a:rPr lang="en-US" altLang="ja-JP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一部）</a:t>
            </a:r>
            <a:r>
              <a:rPr lang="en-US" altLang="ja-JP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・カフェフード</a:t>
            </a:r>
            <a:r>
              <a:rPr lang="en-US" altLang="ja-JP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パン，焼き菓子，ジェラートなど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・クラフト品</a:t>
            </a:r>
            <a:r>
              <a:rPr lang="en-US" altLang="ja-JP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陶芸・組紐，アクリルたわ</a:t>
            </a:r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，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dirty="0" smtClean="0">
                <a:solidFill>
                  <a:srgbClr val="333333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文房具，花カゴ　など</a:t>
            </a:r>
            <a:endParaRPr lang="en-US" altLang="ja-JP" sz="1400" dirty="0" smtClean="0">
              <a:solidFill>
                <a:srgbClr val="333333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8671" y="7593464"/>
            <a:ext cx="464101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●調布市内の観光・イベントなどＰＲ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●キャラクターグリーティング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21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土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ガチョラ（映画のまち調布応援キャラクター）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22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チー坊（調布市消費啓発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キャラクター）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各日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回（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時～，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13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時～，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15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時～）登場します。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●缶バッジ制作ワークショップ</a:t>
            </a:r>
            <a:endParaRPr lang="en-US" altLang="ja-JP" sz="14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1"/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オリジナル缶バッジを作ろう！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数量限定</a:t>
            </a:r>
            <a:r>
              <a:rPr lang="en-US" altLang="ja-JP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9380" y="9523164"/>
            <a:ext cx="7640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1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問合せ先</a:t>
            </a:r>
            <a:r>
              <a:rPr lang="en-US" altLang="ja-JP" sz="1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</a:p>
          <a:p>
            <a:pPr algn="ctr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●包括連携協定に関すること・・・・・・・・・</a:t>
            </a:r>
            <a:r>
              <a:rPr lang="en-US" altLang="ja-JP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042-481-7368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（調布市政策企画課）</a:t>
            </a:r>
            <a:endParaRPr lang="en-US" altLang="ja-JP" sz="1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●福祉事業所の手作り品販売に関すること・・・</a:t>
            </a:r>
            <a:r>
              <a:rPr lang="en-US" altLang="ja-JP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042-481-7094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　</a:t>
            </a:r>
            <a:r>
              <a:rPr lang="en-US" altLang="ja-JP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〃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障害福祉課）</a:t>
            </a:r>
            <a:endParaRPr lang="en-US" altLang="ja-JP" sz="1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ctr"/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●調布市観光・イベント情報ＰＲについて</a:t>
            </a:r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・・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</a:t>
            </a:r>
            <a:r>
              <a:rPr lang="en-US" altLang="ja-JP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042-481-7180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　</a:t>
            </a:r>
            <a:r>
              <a:rPr lang="en-US" altLang="ja-JP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〃</a:t>
            </a:r>
            <a:r>
              <a:rPr lang="ja-JP" altLang="en-US" sz="1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産業振興課）</a:t>
            </a:r>
            <a:endParaRPr lang="en-US" altLang="ja-JP" sz="1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17" name="Picture 4" descr="\\Chfile-sv\0407_産業振興課\内部\04観光係\観光フェス\26年度■観光フェスティバル（第23回2014）\３広報\★写真（出店）\しごと場大好き\いちごジェラード画像_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19" y="4892424"/>
            <a:ext cx="1481922" cy="1111442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angyo03\Desktop\Downloads\森のトンネル_すまいるパン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67" y="5362876"/>
            <a:ext cx="847920" cy="8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ngyo03\Desktop\Downloads\食パン_すまいるパ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5236" y="5873227"/>
            <a:ext cx="1007763" cy="100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ngyo03\Desktop\Downloads\マフィン_すまいるパン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18" y="5944883"/>
            <a:ext cx="841977" cy="8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ngyo03\Desktop\Downloads\クッキー_クッキングハウス (1)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3674" r="9474" b="4506"/>
          <a:stretch/>
        </p:blipFill>
        <p:spPr bwMode="auto">
          <a:xfrm rot="21113047">
            <a:off x="5927183" y="3783558"/>
            <a:ext cx="1372880" cy="108449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230716" y="6796140"/>
            <a:ext cx="5770975" cy="720080"/>
            <a:chOff x="241904" y="3618508"/>
            <a:chExt cx="5770975" cy="720080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241904" y="3618508"/>
              <a:ext cx="5770975" cy="720080"/>
              <a:chOff x="241904" y="3618508"/>
              <a:chExt cx="5770975" cy="720080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41904" y="3618508"/>
                <a:ext cx="5770975" cy="720080"/>
              </a:xfrm>
              <a:prstGeom prst="roundRect">
                <a:avLst>
                  <a:gd name="adj" fmla="val 50000"/>
                </a:avLst>
              </a:prstGeom>
              <a:pattFill prst="openDmnd">
                <a:fgClr>
                  <a:schemeClr val="bg1"/>
                </a:fgClr>
                <a:bgClr>
                  <a:srgbClr val="FFC0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角丸四角形 42"/>
              <p:cNvSpPr/>
              <p:nvPr/>
            </p:nvSpPr>
            <p:spPr>
              <a:xfrm>
                <a:off x="348902" y="3681963"/>
                <a:ext cx="5519792" cy="5642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正方形/長方形 40"/>
            <p:cNvSpPr/>
            <p:nvPr/>
          </p:nvSpPr>
          <p:spPr>
            <a:xfrm>
              <a:off x="603989" y="3753244"/>
              <a:ext cx="50097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 smtClean="0">
                  <a:ln w="12700">
                    <a:noFill/>
                    <a:prstDash val="solid"/>
                  </a:ln>
                  <a:solidFill>
                    <a:srgbClr val="FFCC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調布市観光・イベント情報</a:t>
              </a:r>
              <a:r>
                <a:rPr lang="en-US" altLang="ja-JP" sz="2800" b="1" cap="none" spc="0" dirty="0" smtClean="0">
                  <a:ln w="12700">
                    <a:noFill/>
                    <a:prstDash val="solid"/>
                  </a:ln>
                  <a:solidFill>
                    <a:srgbClr val="FFCC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PR</a:t>
              </a:r>
              <a:endParaRPr lang="ja-JP" altLang="en-US" sz="2800" b="1" cap="none" spc="0" dirty="0">
                <a:ln w="12700">
                  <a:noFill/>
                  <a:prstDash val="solid"/>
                </a:ln>
                <a:solidFill>
                  <a:srgbClr val="FFCC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82314" y="3753244"/>
              <a:ext cx="50097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800" b="1" cap="none" spc="0" dirty="0" smtClean="0"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調布市観光</a:t>
              </a:r>
              <a:r>
                <a:rPr lang="ja-JP" altLang="en-US" sz="2800" b="1" dirty="0" smtClean="0"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</a:t>
              </a:r>
              <a:r>
                <a:rPr lang="ja-JP" altLang="en-US" sz="2800" b="1" cap="none" spc="0" dirty="0" smtClean="0"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イベント情報</a:t>
              </a:r>
              <a:r>
                <a:rPr lang="en-US" altLang="ja-JP" sz="2800" b="1" cap="none" spc="0" dirty="0" smtClean="0"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noFill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PR</a:t>
              </a:r>
              <a:endParaRPr lang="ja-JP" altLang="en-US" sz="2800" b="1" cap="none" spc="0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noFill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4" name="図 4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8E992B57-61DB-4633-95D0-88056C1CA20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15" b="89593" l="6780" r="44915">
                        <a14:foregroundMark x1="16441" y1="38914" x2="21356" y2="5882"/>
                        <a14:foregroundMark x1="32203" y1="40950" x2="41017" y2="40950"/>
                        <a14:foregroundMark x1="41637" y1="40811" x2="38256" y2="74463"/>
                        <a14:foregroundMark x1="31673" y1="33890" x2="24021" y2="4773"/>
                        <a14:backgroundMark x1="8305" y1="80090" x2="40000" y2="82127"/>
                        <a14:backgroundMark x1="24068" y1="15158" x2="24068" y2="36425"/>
                        <a14:backgroundMark x1="31356" y1="29186" x2="33390" y2="38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5" r="54074" b="19257"/>
          <a:stretch/>
        </p:blipFill>
        <p:spPr>
          <a:xfrm rot="682297">
            <a:off x="5023617" y="4135718"/>
            <a:ext cx="1004170" cy="140957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281B727-6875-4CFC-A243-46DE9D788D1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48" b="89516" l="9959" r="93361">
                        <a14:backgroundMark x1="19502" y1="57258" x2="19502" y2="33871"/>
                        <a14:backgroundMark x1="32780" y1="58065" x2="30290" y2="36694"/>
                        <a14:backgroundMark x1="37344" y1="58065" x2="31120" y2="47581"/>
                        <a14:backgroundMark x1="31950" y1="38306" x2="41909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590" r="4456" b="9481"/>
          <a:stretch/>
        </p:blipFill>
        <p:spPr>
          <a:xfrm rot="5400000">
            <a:off x="3843278" y="5443893"/>
            <a:ext cx="1335509" cy="134401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5072954" y="7290916"/>
            <a:ext cx="1155949" cy="1989365"/>
            <a:chOff x="4633564" y="7508920"/>
            <a:chExt cx="1155949" cy="1989365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633564" y="7508920"/>
              <a:ext cx="1155949" cy="1989365"/>
              <a:chOff x="5790169" y="7647419"/>
              <a:chExt cx="1155949" cy="1989365"/>
            </a:xfrm>
          </p:grpSpPr>
          <p:pic>
            <p:nvPicPr>
              <p:cNvPr id="1030" name="Picture 6" descr="\\Chfile-sv\0407_産業振興課\内部\04観光係\ガチョラ\使用の際は角川要確認！\イラスト\gacyora_logonew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169" y="9229615"/>
                <a:ext cx="1155949" cy="407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テキスト ボックス 18"/>
              <p:cNvSpPr txBox="1"/>
              <p:nvPr/>
            </p:nvSpPr>
            <p:spPr>
              <a:xfrm>
                <a:off x="5873340" y="8958371"/>
                <a:ext cx="990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映画のまち調布</a:t>
                </a:r>
                <a:endPara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algn="ctr"/>
                <a:r>
                  <a:rPr kumimoji="1" lang="ja-JP" altLang="en-US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応援キャラクター</a:t>
                </a:r>
                <a:endParaRPr kumimoji="1" lang="ja-JP" altLang="en-US" sz="9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006193" y="7647419"/>
                <a:ext cx="74571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【21</a:t>
                </a:r>
                <a:r>
                  <a:rPr kumimoji="1" lang="ja-JP" altLang="en-US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日</a:t>
                </a:r>
                <a:r>
                  <a:rPr kumimoji="1" lang="en-US" altLang="ja-JP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(</a:t>
                </a:r>
                <a:r>
                  <a:rPr kumimoji="1" lang="ja-JP" altLang="en-US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土</a:t>
                </a:r>
                <a:r>
                  <a:rPr kumimoji="1" lang="en-US" altLang="ja-JP" sz="900" dirty="0" smtClean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)】</a:t>
                </a:r>
                <a:endParaRPr kumimoji="1" lang="ja-JP" altLang="en-US" sz="900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</p:grpSp>
        <p:pic>
          <p:nvPicPr>
            <p:cNvPr id="15" name="Picture 3" descr="\\Chfile-sv\0407_産業振興課\内部\04観光係\08松本\中尾さん←松本\ガチョラ[背景なし]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421" y="7667744"/>
              <a:ext cx="694333" cy="122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グループ化 21"/>
          <p:cNvGrpSpPr/>
          <p:nvPr/>
        </p:nvGrpSpPr>
        <p:grpSpPr>
          <a:xfrm>
            <a:off x="6043515" y="7320664"/>
            <a:ext cx="1121492" cy="1914468"/>
            <a:chOff x="6043515" y="7400804"/>
            <a:chExt cx="1121492" cy="1914468"/>
          </a:xfrm>
        </p:grpSpPr>
        <p:pic>
          <p:nvPicPr>
            <p:cNvPr id="2" name="Picture 2" descr="\\Chfile-sv\0407_産業振興課\内部\04観光係\08松本\中尾さん←松本\チー坊[背景なし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7" y="7593463"/>
              <a:ext cx="925571" cy="109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6175919" y="7400804"/>
              <a:ext cx="74571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【22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</a:t>
              </a:r>
              <a:r>
                <a:rPr lang="ja-JP" altLang="en-US" sz="9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)】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618062" y="8356228"/>
              <a:ext cx="546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©</a:t>
              </a:r>
              <a:r>
                <a:rPr kumimoji="1" lang="en-US" altLang="ja-JP" sz="6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YUKI ISHII</a:t>
              </a:r>
              <a:endParaRPr kumimoji="1"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043515" y="864977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調布市消費啓発用</a:t>
              </a:r>
              <a:endPara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ctr"/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キャラクター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084887" y="8915162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チー坊</a:t>
              </a:r>
              <a:endPara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1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140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調布市役所</dc:creator>
  <cp:lastModifiedBy>PCUser</cp:lastModifiedBy>
  <cp:revision>51</cp:revision>
  <cp:lastPrinted>2018-04-17T00:41:37Z</cp:lastPrinted>
  <dcterms:created xsi:type="dcterms:W3CDTF">2018-04-09T00:39:59Z</dcterms:created>
  <dcterms:modified xsi:type="dcterms:W3CDTF">2018-04-21T03:47:31Z</dcterms:modified>
</cp:coreProperties>
</file>